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73" r:id="rId4"/>
    <p:sldId id="272" r:id="rId5"/>
    <p:sldId id="271" r:id="rId6"/>
    <p:sldId id="270" r:id="rId7"/>
    <p:sldId id="266" r:id="rId8"/>
    <p:sldId id="263" r:id="rId9"/>
    <p:sldId id="267" r:id="rId10"/>
    <p:sldId id="276" r:id="rId11"/>
    <p:sldId id="275" r:id="rId12"/>
    <p:sldId id="274" r:id="rId13"/>
    <p:sldId id="277" r:id="rId14"/>
    <p:sldId id="279" r:id="rId15"/>
    <p:sldId id="280" r:id="rId16"/>
    <p:sldId id="262" r:id="rId17"/>
    <p:sldId id="261" r:id="rId18"/>
    <p:sldId id="260" r:id="rId19"/>
    <p:sldId id="259" r:id="rId20"/>
    <p:sldId id="258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B96D-0AC4-4064-A79E-F2D6C49BB0ED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8F46-9A44-41B9-B5E5-96B3D800D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B96D-0AC4-4064-A79E-F2D6C49BB0ED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8F46-9A44-41B9-B5E5-96B3D800D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B96D-0AC4-4064-A79E-F2D6C49BB0ED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8F46-9A44-41B9-B5E5-96B3D800D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B96D-0AC4-4064-A79E-F2D6C49BB0ED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8F46-9A44-41B9-B5E5-96B3D800D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B96D-0AC4-4064-A79E-F2D6C49BB0ED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8F46-9A44-41B9-B5E5-96B3D800D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B96D-0AC4-4064-A79E-F2D6C49BB0ED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8F46-9A44-41B9-B5E5-96B3D800D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B96D-0AC4-4064-A79E-F2D6C49BB0ED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8F46-9A44-41B9-B5E5-96B3D800D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B96D-0AC4-4064-A79E-F2D6C49BB0ED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8F46-9A44-41B9-B5E5-96B3D800D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B96D-0AC4-4064-A79E-F2D6C49BB0ED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8F46-9A44-41B9-B5E5-96B3D800D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B96D-0AC4-4064-A79E-F2D6C49BB0ED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8F46-9A44-41B9-B5E5-96B3D800D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B96D-0AC4-4064-A79E-F2D6C49BB0ED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8F46-9A44-41B9-B5E5-96B3D800D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B96D-0AC4-4064-A79E-F2D6C49BB0ED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88F46-9A44-41B9-B5E5-96B3D800D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ocial-lear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Welcome to our class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304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None/>
            </a:pPr>
            <a:r>
              <a:rPr lang="en-US" sz="4400" dirty="0" smtClean="0"/>
              <a:t>Achiever (n)   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5029200" y="228600"/>
            <a:ext cx="266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/</a:t>
            </a:r>
            <a:r>
              <a:rPr lang="en-US" sz="4400" dirty="0" err="1" smtClean="0">
                <a:solidFill>
                  <a:srgbClr val="002060"/>
                </a:solidFill>
              </a:rPr>
              <a:t>ə't∫i:vər</a:t>
            </a:r>
            <a:r>
              <a:rPr lang="en-US" sz="4400" dirty="0" smtClean="0">
                <a:solidFill>
                  <a:srgbClr val="002060"/>
                </a:solidFill>
              </a:rPr>
              <a:t>/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istockphoto-662918228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772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28600"/>
            <a:ext cx="25539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Mining (n)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4953000" y="228600"/>
            <a:ext cx="23262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/'</a:t>
            </a:r>
            <a:r>
              <a:rPr lang="en-US" sz="4400" dirty="0" err="1" smtClean="0"/>
              <a:t>maini</a:t>
            </a:r>
            <a:r>
              <a:rPr lang="el-GR" sz="4400" dirty="0" smtClean="0"/>
              <a:t>η/</a:t>
            </a:r>
            <a:endParaRPr lang="el-GR" sz="4400" b="1" dirty="0"/>
          </a:p>
        </p:txBody>
      </p:sp>
      <p:pic>
        <p:nvPicPr>
          <p:cNvPr id="2050" name="Picture 2" descr="C:\Users\Admin\Desktop\mining-cartoon-illustration_1284-8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399"/>
            <a:ext cx="9144000" cy="556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8600"/>
            <a:ext cx="30568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Kick-start (v)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4876800" y="228600"/>
            <a:ext cx="25519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/'</a:t>
            </a:r>
            <a:r>
              <a:rPr lang="en-US" sz="4400" dirty="0" err="1" smtClean="0"/>
              <a:t>kikstɑ:t</a:t>
            </a:r>
            <a:r>
              <a:rPr lang="en-US" sz="4400" dirty="0" smtClean="0"/>
              <a:t>/</a:t>
            </a:r>
            <a:r>
              <a:rPr lang="en-US" sz="4400" b="1" dirty="0" smtClean="0"/>
              <a:t> </a:t>
            </a:r>
            <a:endParaRPr lang="en-US" sz="4400" b="1" dirty="0"/>
          </a:p>
        </p:txBody>
      </p:sp>
      <p:pic>
        <p:nvPicPr>
          <p:cNvPr id="6146" name="Picture 2" descr="C:\Users\Admin\Desktop\1540987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228600"/>
            <a:ext cx="2029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Transfer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4191000" y="228600"/>
            <a:ext cx="33017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/</a:t>
            </a:r>
            <a:r>
              <a:rPr lang="en-US" sz="4400" dirty="0" err="1" smtClean="0"/>
              <a:t>træn'sfɜ</a:t>
            </a:r>
            <a:r>
              <a:rPr lang="en-US" sz="4400" dirty="0" smtClean="0"/>
              <a:t>:[r]/</a:t>
            </a:r>
            <a:r>
              <a:rPr lang="en-US" sz="4400" b="1" dirty="0" smtClean="0"/>
              <a:t> </a:t>
            </a:r>
            <a:endParaRPr lang="en-US" sz="4400" b="1" dirty="0"/>
          </a:p>
        </p:txBody>
      </p:sp>
      <p:pic>
        <p:nvPicPr>
          <p:cNvPr id="4098" name="Picture 2" descr="C:\Users\Admin\Desktop\transfers_newsk_6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0104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52400"/>
            <a:ext cx="3313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Bilingual (</a:t>
            </a:r>
            <a:r>
              <a:rPr lang="en-US" sz="4400" dirty="0" err="1" smtClean="0"/>
              <a:t>adj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4724400" y="152400"/>
            <a:ext cx="32207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/,</a:t>
            </a:r>
            <a:r>
              <a:rPr lang="en-US" sz="4400" dirty="0" err="1" smtClean="0"/>
              <a:t>bai'liŋgwəl</a:t>
            </a:r>
            <a:r>
              <a:rPr lang="en-US" sz="4400" dirty="0" smtClean="0"/>
              <a:t>/</a:t>
            </a:r>
            <a:endParaRPr lang="en-US" sz="4400" b="1" dirty="0"/>
          </a:p>
        </p:txBody>
      </p:sp>
      <p:pic>
        <p:nvPicPr>
          <p:cNvPr id="5122" name="Picture 2" descr="C:\Users\Admin\Desktop\800px_COLOURBOX25673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799" y="2514600"/>
            <a:ext cx="4648201" cy="4343400"/>
          </a:xfrm>
          <a:prstGeom prst="rect">
            <a:avLst/>
          </a:prstGeom>
          <a:noFill/>
        </p:spPr>
      </p:pic>
      <p:sp>
        <p:nvSpPr>
          <p:cNvPr id="6" name="Flowchart: Sequential Access Storage 5"/>
          <p:cNvSpPr/>
          <p:nvPr/>
        </p:nvSpPr>
        <p:spPr>
          <a:xfrm>
            <a:off x="1371600" y="1371600"/>
            <a:ext cx="2514600" cy="1447800"/>
          </a:xfrm>
          <a:prstGeom prst="flowChartMagnetic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Hello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 rot="20664277">
            <a:off x="5520076" y="1125960"/>
            <a:ext cx="3483183" cy="1524000"/>
          </a:xfrm>
          <a:prstGeom prst="wedgeEllipseCallout">
            <a:avLst>
              <a:gd name="adj1" fmla="val -60512"/>
              <a:gd name="adj2" fmla="val 1792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Xin</a:t>
            </a:r>
            <a:r>
              <a:rPr lang="en-US" sz="4800" dirty="0" smtClean="0"/>
              <a:t> </a:t>
            </a:r>
            <a:r>
              <a:rPr lang="en-US" sz="4800" dirty="0" err="1" smtClean="0"/>
              <a:t>chào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Harlow Solid Italic" pitchFamily="82" charset="0"/>
              </a:rPr>
              <a:t>Vocabulary</a:t>
            </a:r>
            <a:endParaRPr lang="en-US" sz="8800" b="1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5240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None/>
            </a:pPr>
            <a:r>
              <a:rPr lang="en-US" sz="3600" dirty="0" smtClean="0"/>
              <a:t>- Achiever </a:t>
            </a:r>
            <a:r>
              <a:rPr lang="en-US" sz="3600" dirty="0" smtClean="0"/>
              <a:t>(n</a:t>
            </a:r>
            <a:r>
              <a:rPr lang="en-US" sz="3600" dirty="0" smtClean="0"/>
              <a:t>) :     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495800" y="1524000"/>
            <a:ext cx="2021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/</a:t>
            </a:r>
            <a:r>
              <a:rPr lang="en-US" sz="3600" dirty="0" err="1" smtClean="0">
                <a:solidFill>
                  <a:srgbClr val="0070C0"/>
                </a:solidFill>
              </a:rPr>
              <a:t>ə't∫i:vər</a:t>
            </a:r>
            <a:r>
              <a:rPr lang="en-US" sz="3600" dirty="0" smtClean="0">
                <a:solidFill>
                  <a:srgbClr val="0070C0"/>
                </a:solidFill>
              </a:rPr>
              <a:t>/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133600"/>
            <a:ext cx="2590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- Mining </a:t>
            </a:r>
            <a:r>
              <a:rPr lang="en-US" sz="3600" dirty="0" smtClean="0"/>
              <a:t>(n</a:t>
            </a:r>
            <a:r>
              <a:rPr lang="en-US" sz="3600" dirty="0" smtClean="0"/>
              <a:t>):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495800" y="2133600"/>
            <a:ext cx="1935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/'</a:t>
            </a:r>
            <a:r>
              <a:rPr lang="en-US" sz="3600" dirty="0" err="1" smtClean="0">
                <a:solidFill>
                  <a:srgbClr val="0070C0"/>
                </a:solidFill>
              </a:rPr>
              <a:t>maini</a:t>
            </a:r>
            <a:r>
              <a:rPr lang="el-GR" sz="3600" dirty="0" smtClean="0">
                <a:solidFill>
                  <a:srgbClr val="0070C0"/>
                </a:solidFill>
              </a:rPr>
              <a:t>η/</a:t>
            </a:r>
            <a:endParaRPr lang="el-GR" sz="36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8194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- Kick-start </a:t>
            </a:r>
            <a:r>
              <a:rPr lang="en-US" sz="3600" dirty="0" smtClean="0"/>
              <a:t>(v</a:t>
            </a:r>
            <a:r>
              <a:rPr lang="en-US" sz="3600" dirty="0" smtClean="0"/>
              <a:t>):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419600" y="2819400"/>
            <a:ext cx="2118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/'</a:t>
            </a:r>
            <a:r>
              <a:rPr lang="en-US" sz="3600" dirty="0" err="1" smtClean="0">
                <a:solidFill>
                  <a:srgbClr val="0070C0"/>
                </a:solidFill>
              </a:rPr>
              <a:t>kikstɑ:t</a:t>
            </a:r>
            <a:r>
              <a:rPr lang="en-US" sz="3600" dirty="0" smtClean="0">
                <a:solidFill>
                  <a:srgbClr val="0070C0"/>
                </a:solidFill>
              </a:rPr>
              <a:t>/</a:t>
            </a:r>
            <a:r>
              <a:rPr lang="en-US" sz="3600" b="1" dirty="0" smtClean="0">
                <a:solidFill>
                  <a:srgbClr val="0070C0"/>
                </a:solidFill>
              </a:rPr>
              <a:t> 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34290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- Transfer (v):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4191000" y="3429000"/>
            <a:ext cx="2730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/</a:t>
            </a:r>
            <a:r>
              <a:rPr lang="en-US" sz="3600" dirty="0" err="1" smtClean="0">
                <a:solidFill>
                  <a:srgbClr val="0070C0"/>
                </a:solidFill>
              </a:rPr>
              <a:t>træn'sfɜ</a:t>
            </a:r>
            <a:r>
              <a:rPr lang="en-US" sz="3600" dirty="0" smtClean="0">
                <a:solidFill>
                  <a:srgbClr val="0070C0"/>
                </a:solidFill>
              </a:rPr>
              <a:t>:[r]/</a:t>
            </a:r>
            <a:r>
              <a:rPr lang="en-US" sz="3600" b="1" dirty="0" smtClean="0">
                <a:solidFill>
                  <a:srgbClr val="0070C0"/>
                </a:solidFill>
              </a:rPr>
              <a:t> 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4038600"/>
            <a:ext cx="3340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3600" dirty="0" smtClean="0"/>
              <a:t>- Bilingual </a:t>
            </a:r>
            <a:r>
              <a:rPr lang="en-US" sz="3600" dirty="0" smtClean="0"/>
              <a:t>(</a:t>
            </a:r>
            <a:r>
              <a:rPr lang="en-US" sz="3600" dirty="0" err="1" smtClean="0"/>
              <a:t>adj</a:t>
            </a:r>
            <a:r>
              <a:rPr lang="en-US" sz="3600" dirty="0" smtClean="0"/>
              <a:t>): 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4191000" y="4114800"/>
            <a:ext cx="2664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/,</a:t>
            </a:r>
            <a:r>
              <a:rPr lang="en-US" sz="3600" dirty="0" err="1" smtClean="0">
                <a:solidFill>
                  <a:srgbClr val="0070C0"/>
                </a:solidFill>
              </a:rPr>
              <a:t>bai'liŋgwəl</a:t>
            </a:r>
            <a:r>
              <a:rPr lang="en-US" sz="3600" dirty="0" smtClean="0">
                <a:solidFill>
                  <a:srgbClr val="0070C0"/>
                </a:solidFill>
              </a:rPr>
              <a:t>/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Task 1. </a:t>
            </a:r>
            <a:r>
              <a:rPr lang="en-US" sz="3200" dirty="0" smtClean="0">
                <a:solidFill>
                  <a:srgbClr val="0070C0"/>
                </a:solidFill>
              </a:rPr>
              <a:t>Work in pairs. Match the words (1-5) with their meanings (a-e). </a:t>
            </a:r>
            <a:endParaRPr 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219200"/>
          <a:ext cx="8839200" cy="547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9017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             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Words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          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Meanings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en-US" sz="2400" dirty="0" smtClean="0"/>
                        <a:t> Achiever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a.</a:t>
                      </a:r>
                      <a:r>
                        <a:rPr lang="en-US" sz="2400" dirty="0" smtClean="0"/>
                        <a:t> The industry which exploits goal and other minerals from under the ground.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0518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en-US" sz="2400" dirty="0" smtClean="0"/>
                        <a:t> Mining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b.</a:t>
                      </a:r>
                      <a:r>
                        <a:rPr lang="en-US" sz="2400" dirty="0" smtClean="0"/>
                        <a:t> A special right or an advantage for someone.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042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3. </a:t>
                      </a:r>
                      <a:r>
                        <a:rPr lang="en-US" sz="2400" dirty="0" smtClean="0"/>
                        <a:t>Kick-start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c.</a:t>
                      </a:r>
                      <a:r>
                        <a:rPr lang="en-US" sz="2400" dirty="0" smtClean="0"/>
                        <a:t> Move someone from one place to another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35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4. </a:t>
                      </a:r>
                      <a:r>
                        <a:rPr lang="en-US" sz="2400" dirty="0" smtClean="0"/>
                        <a:t>Privilege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d. </a:t>
                      </a:r>
                      <a:r>
                        <a:rPr lang="en-US" sz="2400" dirty="0" smtClean="0"/>
                        <a:t>A person who highly succeeds in career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5. </a:t>
                      </a:r>
                      <a:r>
                        <a:rPr lang="en-US" sz="2400" dirty="0" smtClean="0"/>
                        <a:t>Transfer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e.</a:t>
                      </a:r>
                      <a:r>
                        <a:rPr lang="en-US" sz="2400" dirty="0" smtClean="0"/>
                        <a:t> Begin</a:t>
                      </a:r>
                      <a:r>
                        <a:rPr lang="en-US" sz="2400" baseline="0" dirty="0" smtClean="0"/>
                        <a:t> a career or project quickly.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752600" y="2514600"/>
            <a:ext cx="2819400" cy="2590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600200" y="2438400"/>
            <a:ext cx="28956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28800" y="4419600"/>
            <a:ext cx="27432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752600" y="3581400"/>
            <a:ext cx="2819400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676400" y="4419600"/>
            <a:ext cx="2819400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1524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Task 2.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Listen to a talk show about lifelong learning and choose the best answers.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66800"/>
            <a:ext cx="8763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FF0000"/>
                </a:solidFill>
              </a:rPr>
              <a:t>1. </a:t>
            </a:r>
            <a:r>
              <a:rPr lang="en-US" sz="2000" dirty="0" smtClean="0"/>
              <a:t>What was Juliet’s part –time job?</a:t>
            </a:r>
          </a:p>
          <a:p>
            <a:pPr marL="342900" indent="-342900"/>
            <a:r>
              <a:rPr lang="en-US" sz="2000" dirty="0" smtClean="0"/>
              <a:t>		</a:t>
            </a:r>
            <a:r>
              <a:rPr lang="en-US" sz="2000" b="1" dirty="0" smtClean="0"/>
              <a:t>A.</a:t>
            </a:r>
            <a:r>
              <a:rPr lang="en-US" sz="2000" dirty="0" smtClean="0"/>
              <a:t> An artist 			 </a:t>
            </a:r>
            <a:r>
              <a:rPr lang="en-US" sz="2000" b="1" dirty="0" smtClean="0"/>
              <a:t>C.</a:t>
            </a:r>
            <a:r>
              <a:rPr lang="en-US" sz="2000" dirty="0" smtClean="0"/>
              <a:t> A project manager</a:t>
            </a:r>
          </a:p>
          <a:p>
            <a:pPr marL="342900" indent="-342900"/>
            <a:r>
              <a:rPr lang="en-US" sz="2000" dirty="0" smtClean="0"/>
              <a:t>                </a:t>
            </a:r>
            <a:r>
              <a:rPr lang="en-US" sz="2000" b="1" dirty="0" smtClean="0"/>
              <a:t>B.</a:t>
            </a:r>
            <a:r>
              <a:rPr lang="en-US" sz="2000" dirty="0" smtClean="0"/>
              <a:t> A teaching assistant              	 </a:t>
            </a:r>
            <a:r>
              <a:rPr lang="en-US" sz="2000" b="1" dirty="0" smtClean="0"/>
              <a:t>D.</a:t>
            </a:r>
            <a:r>
              <a:rPr lang="en-US" sz="2000" dirty="0" smtClean="0"/>
              <a:t> A marketing manager</a:t>
            </a:r>
          </a:p>
          <a:p>
            <a:pPr marL="342900" indent="-342900"/>
            <a:r>
              <a:rPr lang="en-US" sz="2000" b="1" dirty="0" smtClean="0">
                <a:solidFill>
                  <a:srgbClr val="FF0000"/>
                </a:solidFill>
              </a:rPr>
              <a:t>2. </a:t>
            </a:r>
            <a:r>
              <a:rPr lang="en-US" sz="2000" dirty="0" smtClean="0"/>
              <a:t>What did Julie study while having a part-time job?</a:t>
            </a:r>
          </a:p>
          <a:p>
            <a:pPr marL="342900" indent="-342900"/>
            <a:r>
              <a:rPr lang="en-US" sz="2000" b="1" dirty="0" smtClean="0"/>
              <a:t>    A. </a:t>
            </a:r>
            <a:r>
              <a:rPr lang="en-US" sz="2000" dirty="0" smtClean="0"/>
              <a:t>A project management course		</a:t>
            </a:r>
            <a:r>
              <a:rPr lang="en-US" sz="2000" b="1" dirty="0" smtClean="0"/>
              <a:t>C.</a:t>
            </a:r>
            <a:r>
              <a:rPr lang="en-US" sz="2000" dirty="0" smtClean="0"/>
              <a:t> A Vietnamese language course</a:t>
            </a:r>
          </a:p>
          <a:p>
            <a:pPr marL="342900" indent="-342900"/>
            <a:r>
              <a:rPr lang="en-US" sz="2000" b="1" dirty="0" smtClean="0"/>
              <a:t>    B.</a:t>
            </a:r>
            <a:r>
              <a:rPr lang="en-US" sz="2000" dirty="0" smtClean="0"/>
              <a:t> A marketing course 			</a:t>
            </a:r>
            <a:r>
              <a:rPr lang="en-US" sz="2000" b="1" dirty="0" smtClean="0"/>
              <a:t>D.</a:t>
            </a:r>
            <a:r>
              <a:rPr lang="en-US" sz="2000" dirty="0" smtClean="0"/>
              <a:t> An international business course</a:t>
            </a:r>
          </a:p>
          <a:p>
            <a:pPr marL="342900" indent="-342900"/>
            <a:r>
              <a:rPr lang="en-US" sz="2000" b="1" dirty="0" smtClean="0">
                <a:solidFill>
                  <a:srgbClr val="FF0000"/>
                </a:solidFill>
              </a:rPr>
              <a:t>3. </a:t>
            </a:r>
            <a:r>
              <a:rPr lang="en-US" sz="2000" dirty="0" smtClean="0"/>
              <a:t>What type of company is West Corner?</a:t>
            </a:r>
          </a:p>
          <a:p>
            <a:pPr marL="342900" indent="-342900"/>
            <a:r>
              <a:rPr lang="en-US" sz="2000" dirty="0" smtClean="0"/>
              <a:t>    </a:t>
            </a:r>
            <a:r>
              <a:rPr lang="en-US" sz="2000" b="1" dirty="0" smtClean="0"/>
              <a:t>A.</a:t>
            </a:r>
            <a:r>
              <a:rPr lang="en-US" sz="2000" dirty="0" smtClean="0"/>
              <a:t> Hospitality	      </a:t>
            </a:r>
            <a:r>
              <a:rPr lang="en-US" sz="2000" b="1" dirty="0" smtClean="0"/>
              <a:t>B. </a:t>
            </a:r>
            <a:r>
              <a:rPr lang="en-US" sz="2000" dirty="0" smtClean="0"/>
              <a:t>training	           </a:t>
            </a:r>
            <a:r>
              <a:rPr lang="en-US" sz="2000" b="1" dirty="0" smtClean="0"/>
              <a:t>C.</a:t>
            </a:r>
            <a:r>
              <a:rPr lang="en-US" sz="2000" dirty="0" smtClean="0"/>
              <a:t> Mining		</a:t>
            </a:r>
            <a:r>
              <a:rPr lang="en-US" sz="2000" b="1" dirty="0" smtClean="0"/>
              <a:t>D.</a:t>
            </a:r>
            <a:r>
              <a:rPr lang="en-US" sz="2000" dirty="0" smtClean="0"/>
              <a:t> Marketing</a:t>
            </a:r>
          </a:p>
          <a:p>
            <a:pPr marL="342900" indent="-342900"/>
            <a:r>
              <a:rPr lang="en-US" sz="2000" b="1" dirty="0" smtClean="0">
                <a:solidFill>
                  <a:srgbClr val="FF0000"/>
                </a:solidFill>
              </a:rPr>
              <a:t>4. </a:t>
            </a:r>
            <a:r>
              <a:rPr lang="en-US" sz="2000" dirty="0" smtClean="0"/>
              <a:t>What did Julie study in order to develop her professional skills?</a:t>
            </a:r>
          </a:p>
          <a:p>
            <a:pPr marL="342900" indent="-342900"/>
            <a:r>
              <a:rPr lang="en-US" sz="2000" b="1" dirty="0" smtClean="0"/>
              <a:t>    A.</a:t>
            </a:r>
            <a:r>
              <a:rPr lang="en-US" sz="2000" dirty="0" smtClean="0"/>
              <a:t> Vietnamese language and culture		 </a:t>
            </a:r>
            <a:r>
              <a:rPr lang="en-US" sz="2000" b="1" dirty="0" smtClean="0"/>
              <a:t>C.</a:t>
            </a:r>
            <a:r>
              <a:rPr lang="en-US" sz="2000" dirty="0" smtClean="0"/>
              <a:t> Marketing</a:t>
            </a:r>
          </a:p>
          <a:p>
            <a:pPr marL="342900" indent="-342900"/>
            <a:r>
              <a:rPr lang="en-US" sz="2000" dirty="0" smtClean="0"/>
              <a:t>    </a:t>
            </a:r>
            <a:r>
              <a:rPr lang="en-US" sz="2000" b="1" dirty="0" smtClean="0"/>
              <a:t>B.</a:t>
            </a:r>
            <a:r>
              <a:rPr lang="en-US" sz="2000" dirty="0" smtClean="0"/>
              <a:t> Project development and management	                 </a:t>
            </a:r>
            <a:r>
              <a:rPr lang="en-US" sz="2000" b="1" dirty="0" smtClean="0"/>
              <a:t>D.</a:t>
            </a:r>
            <a:r>
              <a:rPr lang="en-US" sz="2000" dirty="0" smtClean="0"/>
              <a:t> Design</a:t>
            </a:r>
          </a:p>
          <a:p>
            <a:pPr marL="342900" indent="-342900"/>
            <a:r>
              <a:rPr lang="en-US" sz="2000" b="1" dirty="0" smtClean="0">
                <a:solidFill>
                  <a:srgbClr val="FF0000"/>
                </a:solidFill>
              </a:rPr>
              <a:t>5.</a:t>
            </a:r>
            <a:r>
              <a:rPr lang="en-US" sz="2000" dirty="0" smtClean="0"/>
              <a:t> Why was Julia promoted?</a:t>
            </a:r>
          </a:p>
          <a:p>
            <a:pPr marL="342900" indent="-342900"/>
            <a:r>
              <a:rPr lang="en-US" sz="2000" b="1" dirty="0" smtClean="0"/>
              <a:t>    A.</a:t>
            </a:r>
            <a:r>
              <a:rPr lang="en-US" sz="2000" dirty="0" smtClean="0"/>
              <a:t> Because she had the right qualifications and spoke both English and Vietnamese.</a:t>
            </a:r>
          </a:p>
          <a:p>
            <a:pPr marL="342900" indent="-342900"/>
            <a:r>
              <a:rPr lang="en-US" sz="2000" b="1" dirty="0" smtClean="0"/>
              <a:t>    B. </a:t>
            </a:r>
            <a:r>
              <a:rPr lang="en-US" sz="2000" dirty="0" smtClean="0"/>
              <a:t>Because she kept studying to improve her design skills.</a:t>
            </a:r>
          </a:p>
          <a:p>
            <a:pPr marL="342900" indent="-342900"/>
            <a:r>
              <a:rPr lang="en-US" sz="2000" b="1" dirty="0" smtClean="0"/>
              <a:t>    C.</a:t>
            </a:r>
            <a:r>
              <a:rPr lang="en-US" sz="2000" dirty="0" smtClean="0"/>
              <a:t> Because she was Vietnamese.</a:t>
            </a:r>
          </a:p>
          <a:p>
            <a:pPr marL="342900" indent="-342900"/>
            <a:r>
              <a:rPr lang="en-US" sz="2000" b="1" dirty="0" smtClean="0"/>
              <a:t>    D</a:t>
            </a:r>
            <a:r>
              <a:rPr lang="en-US" sz="2000" dirty="0" smtClean="0"/>
              <a:t>. Because she was good at project management.</a:t>
            </a:r>
          </a:p>
          <a:p>
            <a:pPr marL="342900" indent="-342900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66800" y="1676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724400" y="2590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419600" y="3200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81000" y="4191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81000" y="4724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Task 3.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Listen again and decide if the statements are true (T) or false (F). Tick the correct box.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7" name="Picture 1" descr="C:\Users\Admin\Desktop\unit-10-hinh-17-ta-12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34400" y="198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4400" y="2971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4400" y="4876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6172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Task 4.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Work in pairs. Ask and answer questions about someone you know that has succeeded in life thanks to lifelong learning.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362200"/>
            <a:ext cx="8610600" cy="353943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A.</a:t>
            </a:r>
            <a:r>
              <a:rPr lang="en-US" sz="2800" dirty="0" smtClean="0"/>
              <a:t> Do you know </a:t>
            </a:r>
            <a:r>
              <a:rPr lang="en-US" sz="2800" b="1" dirty="0" smtClean="0"/>
              <a:t>C</a:t>
            </a:r>
            <a:r>
              <a:rPr lang="en-US" sz="2800" dirty="0" smtClean="0"/>
              <a:t>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B.</a:t>
            </a:r>
            <a:r>
              <a:rPr lang="en-US" sz="2800" dirty="0" smtClean="0"/>
              <a:t> Yes, I know.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A.</a:t>
            </a:r>
            <a:r>
              <a:rPr lang="en-US" sz="2800" dirty="0" smtClean="0"/>
              <a:t> What's was </a:t>
            </a:r>
            <a:r>
              <a:rPr lang="en-US" sz="2800" b="1" dirty="0" smtClean="0"/>
              <a:t>C'</a:t>
            </a:r>
            <a:r>
              <a:rPr lang="en-US" sz="2800" dirty="0" smtClean="0"/>
              <a:t>s job?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B.</a:t>
            </a:r>
            <a:r>
              <a:rPr lang="en-US" sz="2800" dirty="0" smtClean="0"/>
              <a:t> </a:t>
            </a:r>
            <a:r>
              <a:rPr lang="en-US" sz="2800" dirty="0" err="1" smtClean="0"/>
              <a:t>He/She</a:t>
            </a:r>
            <a:r>
              <a:rPr lang="en-US" sz="2800" dirty="0" smtClean="0"/>
              <a:t> was a……………………………….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A.</a:t>
            </a:r>
            <a:r>
              <a:rPr lang="en-US" sz="2800" dirty="0" smtClean="0"/>
              <a:t> What did </a:t>
            </a:r>
            <a:r>
              <a:rPr lang="en-US" sz="2800" b="1" dirty="0" smtClean="0"/>
              <a:t>C</a:t>
            </a:r>
            <a:r>
              <a:rPr lang="en-US" sz="2800" dirty="0" smtClean="0"/>
              <a:t> study while working? 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B.</a:t>
            </a:r>
            <a:r>
              <a:rPr lang="en-US" sz="2800" dirty="0" smtClean="0"/>
              <a:t> </a:t>
            </a:r>
            <a:r>
              <a:rPr lang="en-US" sz="2800" dirty="0" err="1" smtClean="0"/>
              <a:t>She/He</a:t>
            </a:r>
            <a:r>
              <a:rPr lang="en-US" sz="2800" dirty="0" smtClean="0"/>
              <a:t>………………………………………..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A.</a:t>
            </a:r>
            <a:r>
              <a:rPr lang="en-US" sz="2800" dirty="0" smtClean="0"/>
              <a:t> Why was </a:t>
            </a:r>
            <a:r>
              <a:rPr lang="en-US" sz="2800" b="1" dirty="0" smtClean="0"/>
              <a:t>C</a:t>
            </a:r>
            <a:r>
              <a:rPr lang="en-US" sz="2800" dirty="0" smtClean="0"/>
              <a:t> promoted?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B.</a:t>
            </a:r>
            <a:r>
              <a:rPr lang="en-US" sz="2800" dirty="0" smtClean="0"/>
              <a:t> </a:t>
            </a:r>
            <a:r>
              <a:rPr lang="en-US" sz="2800" dirty="0" err="1" smtClean="0"/>
              <a:t>Beacause</a:t>
            </a:r>
            <a:r>
              <a:rPr lang="en-US" sz="2800" dirty="0" smtClean="0"/>
              <a:t>…………………………………….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Headlinepiece_153211616_thinkst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0"/>
            <a:ext cx="8382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      Game: Hidden doors</a:t>
            </a:r>
          </a:p>
          <a:p>
            <a:r>
              <a:rPr lang="en-US" sz="3200" dirty="0" smtClean="0"/>
              <a:t>  - There are four pictures of four people who are    famous lifelong learners.</a:t>
            </a:r>
          </a:p>
          <a:p>
            <a:r>
              <a:rPr lang="en-US" sz="3200" dirty="0" smtClean="0"/>
              <a:t>  - The pictures will be opened slowly.</a:t>
            </a:r>
          </a:p>
          <a:p>
            <a:r>
              <a:rPr lang="en-US" sz="3200" dirty="0" smtClean="0"/>
              <a:t>  - Guess the people in the picture.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Homework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solidFill>
                  <a:srgbClr val="00B050"/>
                </a:solidFill>
              </a:rPr>
              <a:t> Learn all the new vocabulary by heart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- Prepare the next lesson: Writing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050" name="AutoShape 2" descr="Image result for lifelong lear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Admin\Desktop\Knowledge-sha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lifelong lear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Admin\Desktop\linkedin_creativ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5000" y="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Harlow Solid Italic" pitchFamily="82" charset="0"/>
              </a:rPr>
              <a:t>Thank you</a:t>
            </a:r>
            <a:endParaRPr lang="en-US" sz="9600" b="1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Microsoft-Android-Smartphone-859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429000"/>
            <a:ext cx="4572000" cy="3429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5715000"/>
            <a:ext cx="23622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Bill Gates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esktop\h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429000"/>
            <a:ext cx="4572000" cy="3429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33600" y="5715000"/>
            <a:ext cx="54102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President Ho Chi Minh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apple-ceo-jobs-delivers-keynote-at-worldwide-developers-conference--2105515-5c04912dc9e77c0001acab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429000"/>
            <a:ext cx="4572000" cy="3429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0" y="5791200"/>
            <a:ext cx="28194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Steve Jobs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vladimir-lenin-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429000"/>
            <a:ext cx="4572000" cy="3429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304800"/>
            <a:ext cx="23622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Lenin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Adsız-tasarım-800x4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Why did these people succeed in life?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610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   </a:t>
            </a:r>
            <a:r>
              <a:rPr lang="en-US" sz="4400" b="1" dirty="0" smtClean="0">
                <a:solidFill>
                  <a:srgbClr val="C00000"/>
                </a:solidFill>
              </a:rPr>
              <a:t>UNIT 10: </a:t>
            </a:r>
            <a:r>
              <a:rPr lang="en-US" sz="4400" b="1" dirty="0" smtClean="0">
                <a:solidFill>
                  <a:srgbClr val="0070C0"/>
                </a:solidFill>
              </a:rPr>
              <a:t>LIFELONG LEARNING</a:t>
            </a:r>
          </a:p>
          <a:p>
            <a:r>
              <a:rPr lang="en-US" sz="4400" dirty="0" smtClean="0"/>
              <a:t>               </a:t>
            </a:r>
            <a:r>
              <a:rPr lang="en-US" sz="4800" b="1" dirty="0" smtClean="0">
                <a:solidFill>
                  <a:srgbClr val="00B050"/>
                </a:solidFill>
                <a:latin typeface="Baskerville Old Face" pitchFamily="18" charset="0"/>
              </a:rPr>
              <a:t>Lesson 5: Listening</a:t>
            </a:r>
          </a:p>
          <a:p>
            <a:r>
              <a:rPr lang="en-US" sz="4400" dirty="0" smtClean="0"/>
              <a:t>         </a:t>
            </a:r>
            <a:r>
              <a:rPr lang="en-US" sz="5400" b="1" dirty="0" smtClean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>A successful lifelong learner</a:t>
            </a:r>
            <a:endParaRPr lang="en-US" sz="5400" b="1" dirty="0">
              <a:solidFill>
                <a:srgbClr val="FF0000"/>
              </a:solidFill>
              <a:latin typeface="Vijaya" pitchFamily="34" charset="0"/>
              <a:cs typeface="Vijaya" pitchFamily="34" charset="0"/>
            </a:endParaRPr>
          </a:p>
        </p:txBody>
      </p:sp>
      <p:pic>
        <p:nvPicPr>
          <p:cNvPr id="3" name="Picture 2" descr="C:\Users\Admin\Desktop\unleash-creativ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psyc221-imagi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Harlow Solid Italic" pitchFamily="82" charset="0"/>
              </a:rPr>
              <a:t>Vocabulary</a:t>
            </a:r>
            <a:endParaRPr lang="en-US" sz="8800" b="1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384</Words>
  <Application>Microsoft Office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38</cp:revision>
  <dcterms:created xsi:type="dcterms:W3CDTF">2020-03-16T04:10:02Z</dcterms:created>
  <dcterms:modified xsi:type="dcterms:W3CDTF">2020-03-16T13:18:07Z</dcterms:modified>
</cp:coreProperties>
</file>